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 ExtraBold"/>
      <p:bold r:id="rId20"/>
      <p:boldItalic r:id="rId21"/>
    </p:embeddedFont>
    <p:embeddedFont>
      <p:font typeface="Nunito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75443E0-BF8A-4970-8CF1-CD43EE933AF4}">
  <a:tblStyle styleId="{D75443E0-BF8A-4970-8CF1-CD43EE933AF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E86448C-4E37-4132-A1D5-D974D6072B8D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50B1FC1-0C7E-4B2C-9FBD-2E29CD56B6E8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ExtraBold-bold.fntdata"/><Relationship Id="rId22" Type="http://schemas.openxmlformats.org/officeDocument/2006/relationships/font" Target="fonts/NunitoSans-regular.fntdata"/><Relationship Id="rId21" Type="http://schemas.openxmlformats.org/officeDocument/2006/relationships/font" Target="fonts/NunitoSansExtraBold-boldItalic.fntdata"/><Relationship Id="rId24" Type="http://schemas.openxmlformats.org/officeDocument/2006/relationships/font" Target="fonts/NunitoSans-italic.fntdata"/><Relationship Id="rId23" Type="http://schemas.openxmlformats.org/officeDocument/2006/relationships/font" Target="fonts/NunitoSa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schemas.openxmlformats.org/officeDocument/2006/relationships/font" Target="fonts/Nunito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1b912a0737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11b912a0737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1b912a0737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g11b912a0737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1b912a073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1b912a073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1b912a073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11b912a0737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1b912a073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11b912a0737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{D75443E0-BF8A-4970-8CF1-CD43EE933AF4}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{D75443E0-BF8A-4970-8CF1-CD43EE933AF4}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" name="Google Shape;210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{050B1FC1-0C7E-4B2C-9FBD-2E29CD56B6E8}</a:tableStyleId>
              </a:tblPr>
              <a:tblGrid>
                <a:gridCol w="1546950"/>
                <a:gridCol w="1419250"/>
                <a:gridCol w="1497750"/>
                <a:gridCol w="1350275"/>
                <a:gridCol w="3067850"/>
              </a:tblGrid>
              <a:tr h="1009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mean: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13, 9, 18, 17, 13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06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Use Pythagoras’ Theorem to work out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people preferred banana or pear?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11" name="Google Shape;211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12" name="Google Shape;21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350" y="2860463"/>
            <a:ext cx="2990850" cy="161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7913" y="2290163"/>
            <a:ext cx="3419475" cy="2524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4" name="Google Shape;214;p24"/>
          <p:cNvGrpSpPr/>
          <p:nvPr/>
        </p:nvGrpSpPr>
        <p:grpSpPr>
          <a:xfrm>
            <a:off x="3360714" y="1219750"/>
            <a:ext cx="1211286" cy="528725"/>
            <a:chOff x="3906814" y="148175"/>
            <a:chExt cx="1211286" cy="528725"/>
          </a:xfrm>
        </p:grpSpPr>
        <p:grpSp>
          <p:nvGrpSpPr>
            <p:cNvPr id="215" name="Google Shape;215;p24"/>
            <p:cNvGrpSpPr/>
            <p:nvPr/>
          </p:nvGrpSpPr>
          <p:grpSpPr>
            <a:xfrm>
              <a:off x="4684314" y="195600"/>
              <a:ext cx="159954" cy="481300"/>
              <a:chOff x="4963775" y="5368550"/>
              <a:chExt cx="294900" cy="481300"/>
            </a:xfrm>
          </p:grpSpPr>
          <p:cxnSp>
            <p:nvCxnSpPr>
              <p:cNvPr id="216" name="Google Shape;216;p24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17" name="Google Shape;217;p24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18" name="Google Shape;218;p24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219" name="Google Shape;219;p24"/>
            <p:cNvGrpSpPr/>
            <p:nvPr/>
          </p:nvGrpSpPr>
          <p:grpSpPr>
            <a:xfrm>
              <a:off x="4295564" y="195600"/>
              <a:ext cx="159954" cy="481300"/>
              <a:chOff x="4963775" y="5368550"/>
              <a:chExt cx="294900" cy="481300"/>
            </a:xfrm>
          </p:grpSpPr>
          <p:cxnSp>
            <p:nvCxnSpPr>
              <p:cNvPr id="220" name="Google Shape;220;p24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21" name="Google Shape;221;p24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22" name="Google Shape;222;p24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223" name="Google Shape;223;p24"/>
            <p:cNvGrpSpPr/>
            <p:nvPr/>
          </p:nvGrpSpPr>
          <p:grpSpPr>
            <a:xfrm>
              <a:off x="3906814" y="195600"/>
              <a:ext cx="159954" cy="481300"/>
              <a:chOff x="4963775" y="5368550"/>
              <a:chExt cx="294900" cy="481300"/>
            </a:xfrm>
          </p:grpSpPr>
          <p:cxnSp>
            <p:nvCxnSpPr>
              <p:cNvPr id="224" name="Google Shape;224;p24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25" name="Google Shape;225;p24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26" name="Google Shape;226;p24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27" name="Google Shape;227;p24"/>
            <p:cNvSpPr txBox="1"/>
            <p:nvPr/>
          </p:nvSpPr>
          <p:spPr>
            <a:xfrm>
              <a:off x="4025888" y="220700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+</a:t>
              </a:r>
              <a:endParaRPr sz="16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8" name="Google Shape;228;p24"/>
            <p:cNvSpPr txBox="1"/>
            <p:nvPr/>
          </p:nvSpPr>
          <p:spPr>
            <a:xfrm>
              <a:off x="4418388" y="220700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+</a:t>
              </a:r>
              <a:endParaRPr sz="16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9" name="Google Shape;229;p24"/>
            <p:cNvSpPr txBox="1"/>
            <p:nvPr/>
          </p:nvSpPr>
          <p:spPr>
            <a:xfrm>
              <a:off x="4810900" y="148175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300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=</a:t>
              </a:r>
              <a:endParaRPr sz="23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4" name="Google Shape;234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{050B1FC1-0C7E-4B2C-9FBD-2E29CD56B6E8}</a:tableStyleId>
              </a:tblPr>
              <a:tblGrid>
                <a:gridCol w="1546950"/>
                <a:gridCol w="1413900"/>
                <a:gridCol w="1503100"/>
                <a:gridCol w="1350275"/>
                <a:gridCol w="3067850"/>
              </a:tblGrid>
              <a:tr h="1009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mean: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13, 9, 18, 17, 13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- 8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06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Use Pythagoras’ Theorem to work out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16.7cm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people preferred banana or pear?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35" name="Google Shape;235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36" name="Google Shape;23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350" y="2860463"/>
            <a:ext cx="2990850" cy="161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7913" y="2290163"/>
            <a:ext cx="3419475" cy="2524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8" name="Google Shape;238;p25"/>
          <p:cNvGrpSpPr/>
          <p:nvPr/>
        </p:nvGrpSpPr>
        <p:grpSpPr>
          <a:xfrm>
            <a:off x="3360714" y="1219750"/>
            <a:ext cx="1211286" cy="528725"/>
            <a:chOff x="3906814" y="148175"/>
            <a:chExt cx="1211286" cy="528725"/>
          </a:xfrm>
        </p:grpSpPr>
        <p:grpSp>
          <p:nvGrpSpPr>
            <p:cNvPr id="239" name="Google Shape;239;p25"/>
            <p:cNvGrpSpPr/>
            <p:nvPr/>
          </p:nvGrpSpPr>
          <p:grpSpPr>
            <a:xfrm>
              <a:off x="4684314" y="195600"/>
              <a:ext cx="159954" cy="481300"/>
              <a:chOff x="4963775" y="5368550"/>
              <a:chExt cx="294900" cy="481300"/>
            </a:xfrm>
          </p:grpSpPr>
          <p:cxnSp>
            <p:nvCxnSpPr>
              <p:cNvPr id="240" name="Google Shape;240;p25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41" name="Google Shape;241;p25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42" name="Google Shape;242;p25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243" name="Google Shape;243;p25"/>
            <p:cNvGrpSpPr/>
            <p:nvPr/>
          </p:nvGrpSpPr>
          <p:grpSpPr>
            <a:xfrm>
              <a:off x="4295564" y="195600"/>
              <a:ext cx="159954" cy="481300"/>
              <a:chOff x="4963775" y="5368550"/>
              <a:chExt cx="294900" cy="481300"/>
            </a:xfrm>
          </p:grpSpPr>
          <p:cxnSp>
            <p:nvCxnSpPr>
              <p:cNvPr id="244" name="Google Shape;244;p25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45" name="Google Shape;245;p25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46" name="Google Shape;246;p25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247" name="Google Shape;247;p25"/>
            <p:cNvGrpSpPr/>
            <p:nvPr/>
          </p:nvGrpSpPr>
          <p:grpSpPr>
            <a:xfrm>
              <a:off x="3906814" y="195600"/>
              <a:ext cx="159954" cy="481300"/>
              <a:chOff x="4963775" y="5368550"/>
              <a:chExt cx="294900" cy="481300"/>
            </a:xfrm>
          </p:grpSpPr>
          <p:cxnSp>
            <p:nvCxnSpPr>
              <p:cNvPr id="248" name="Google Shape;248;p25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49" name="Google Shape;249;p25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50" name="Google Shape;250;p25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51" name="Google Shape;251;p25"/>
            <p:cNvSpPr txBox="1"/>
            <p:nvPr/>
          </p:nvSpPr>
          <p:spPr>
            <a:xfrm>
              <a:off x="4025888" y="220700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+</a:t>
              </a:r>
              <a:endParaRPr sz="16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2" name="Google Shape;252;p25"/>
            <p:cNvSpPr txBox="1"/>
            <p:nvPr/>
          </p:nvSpPr>
          <p:spPr>
            <a:xfrm>
              <a:off x="4418388" y="220700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+</a:t>
              </a:r>
              <a:endParaRPr sz="16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3" name="Google Shape;253;p25"/>
            <p:cNvSpPr txBox="1"/>
            <p:nvPr/>
          </p:nvSpPr>
          <p:spPr>
            <a:xfrm>
              <a:off x="4810900" y="148175"/>
              <a:ext cx="3072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300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=</a:t>
              </a:r>
              <a:endParaRPr sz="23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54" name="Google Shape;254;p25"/>
          <p:cNvGrpSpPr/>
          <p:nvPr/>
        </p:nvGrpSpPr>
        <p:grpSpPr>
          <a:xfrm>
            <a:off x="4572003" y="1267163"/>
            <a:ext cx="235655" cy="481300"/>
            <a:chOff x="4963775" y="5368550"/>
            <a:chExt cx="294900" cy="481300"/>
          </a:xfrm>
        </p:grpSpPr>
        <p:cxnSp>
          <p:nvCxnSpPr>
            <p:cNvPr id="255" name="Google Shape;255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6" name="Google Shape;256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60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7" name="Google Shape;257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59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" name="Google Shape;262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{050B1FC1-0C7E-4B2C-9FBD-2E29CD56B6E8}</a:tableStyleId>
              </a:tblPr>
              <a:tblGrid>
                <a:gridCol w="1546950"/>
                <a:gridCol w="1413900"/>
                <a:gridCol w="1503100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median: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8.8, 7.2, 8.1, 7.9, 8.3, 7.4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÷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8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Use Pythagoras’ Theorem to work out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Which languages were chosen by the same number of students?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63" name="Google Shape;263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64" name="Google Shape;26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563" y="2825938"/>
            <a:ext cx="2676525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5475" y="2544213"/>
            <a:ext cx="2914650" cy="2155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6" name="Google Shape;266;p26"/>
          <p:cNvGrpSpPr/>
          <p:nvPr/>
        </p:nvGrpSpPr>
        <p:grpSpPr>
          <a:xfrm>
            <a:off x="3528816" y="1308225"/>
            <a:ext cx="235655" cy="481300"/>
            <a:chOff x="4963775" y="5368550"/>
            <a:chExt cx="294900" cy="481300"/>
          </a:xfrm>
        </p:grpSpPr>
        <p:cxnSp>
          <p:nvCxnSpPr>
            <p:cNvPr id="267" name="Google Shape;267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8" name="Google Shape;268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9" name="Google Shape;269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0" name="Google Shape;270;p26"/>
          <p:cNvGrpSpPr/>
          <p:nvPr/>
        </p:nvGrpSpPr>
        <p:grpSpPr>
          <a:xfrm>
            <a:off x="4039228" y="1308225"/>
            <a:ext cx="235655" cy="481300"/>
            <a:chOff x="4963775" y="5368550"/>
            <a:chExt cx="294900" cy="481300"/>
          </a:xfrm>
        </p:grpSpPr>
        <p:cxnSp>
          <p:nvCxnSpPr>
            <p:cNvPr id="271" name="Google Shape;271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2" name="Google Shape;272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3" name="Google Shape;273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74" name="Google Shape;274;p26"/>
          <p:cNvSpPr txBox="1"/>
          <p:nvPr/>
        </p:nvSpPr>
        <p:spPr>
          <a:xfrm>
            <a:off x="4264788" y="125055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230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9" name="Google Shape;279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{050B1FC1-0C7E-4B2C-9FBD-2E29CD56B6E8}</a:tableStyleId>
              </a:tblPr>
              <a:tblGrid>
                <a:gridCol w="1546950"/>
                <a:gridCol w="1408525"/>
                <a:gridCol w="150847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median: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8.8, 7.2, 8.1, 7.9, 8.3, 7.4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÷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8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Use Pythagoras’ Theorem to work out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22.2 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Which languages were chosen by the same number of students?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Italian and Spanish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80" name="Google Shape;280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1" name="Google Shape;28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563" y="2825938"/>
            <a:ext cx="2676525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5475" y="2544213"/>
            <a:ext cx="2914650" cy="2155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3" name="Google Shape;283;p27"/>
          <p:cNvGrpSpPr/>
          <p:nvPr/>
        </p:nvGrpSpPr>
        <p:grpSpPr>
          <a:xfrm>
            <a:off x="3528816" y="1308225"/>
            <a:ext cx="235655" cy="481300"/>
            <a:chOff x="4963775" y="5368550"/>
            <a:chExt cx="294900" cy="481300"/>
          </a:xfrm>
        </p:grpSpPr>
        <p:cxnSp>
          <p:nvCxnSpPr>
            <p:cNvPr id="284" name="Google Shape;284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5" name="Google Shape;285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6" name="Google Shape;286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87" name="Google Shape;287;p27"/>
          <p:cNvGrpSpPr/>
          <p:nvPr/>
        </p:nvGrpSpPr>
        <p:grpSpPr>
          <a:xfrm>
            <a:off x="4039228" y="1308225"/>
            <a:ext cx="235655" cy="481300"/>
            <a:chOff x="4963775" y="5368550"/>
            <a:chExt cx="294900" cy="481300"/>
          </a:xfrm>
        </p:grpSpPr>
        <p:cxnSp>
          <p:nvCxnSpPr>
            <p:cNvPr id="288" name="Google Shape;288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9" name="Google Shape;28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0" name="Google Shape;290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91" name="Google Shape;291;p27"/>
          <p:cNvSpPr txBox="1"/>
          <p:nvPr/>
        </p:nvSpPr>
        <p:spPr>
          <a:xfrm>
            <a:off x="4264788" y="125055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230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{2E86448C-4E37-4132-A1D5-D974D6072B8D}</a:tableStyleId>
              </a:tblPr>
              <a:tblGrid>
                <a:gridCol w="878945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week, it is worth noting the various methods for dealing with a product of binomials. Time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constraints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may need adjusting depending on the confidence levels with this topic; accuracy is more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important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than speed at this stage. Question 4 revisits Pythagoras’ Theorem, with the prospect of beginning trigonometry, this term, close at hand.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Statistical measures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Products of binomials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Pythagoras’ Theorem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Bar charts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{2E86448C-4E37-4132-A1D5-D974D6072B8D}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Statistical measures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statistical measures do you know?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are statistical measures used?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learning*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Products of binomials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could you check your result when finding a product of binomials?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Pythagoras’ Theorem</a:t>
                      </a:r>
                      <a:endParaRPr b="1" sz="13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 you know a mnemonic for remembering Pythagoras’ Theorem?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Bar charts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features does a bar chart need?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{050B1FC1-0C7E-4B2C-9FBD-2E29CD56B6E8}</a:tableStyleId>
              </a:tblPr>
              <a:tblGrid>
                <a:gridCol w="1546950"/>
                <a:gridCol w="1413875"/>
                <a:gridCol w="1503125"/>
                <a:gridCol w="1350275"/>
                <a:gridCol w="3067850"/>
              </a:tblGrid>
              <a:tr h="10448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median: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3.7, 3.2, 3.1, 4.1, 3.8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⨉ 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 and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03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Use Pythagoras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’ Theorem to work out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hat was the least popular pet owned by class 7A?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5300" y="2406863"/>
            <a:ext cx="3429000" cy="233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650" y="2825938"/>
            <a:ext cx="2990850" cy="1666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8"/>
          <p:cNvGrpSpPr/>
          <p:nvPr/>
        </p:nvGrpSpPr>
        <p:grpSpPr>
          <a:xfrm>
            <a:off x="3655639" y="1288575"/>
            <a:ext cx="159954" cy="481300"/>
            <a:chOff x="4963775" y="5368550"/>
            <a:chExt cx="294900" cy="481300"/>
          </a:xfrm>
        </p:grpSpPr>
        <p:cxnSp>
          <p:nvCxnSpPr>
            <p:cNvPr id="91" name="Google Shape;91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2" name="Google Shape;9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3" name="Google Shape;93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4" name="Google Shape;94;p18"/>
          <p:cNvGrpSpPr/>
          <p:nvPr/>
        </p:nvGrpSpPr>
        <p:grpSpPr>
          <a:xfrm>
            <a:off x="4118739" y="1288575"/>
            <a:ext cx="159954" cy="481300"/>
            <a:chOff x="4963775" y="5368550"/>
            <a:chExt cx="294900" cy="481300"/>
          </a:xfrm>
        </p:grpSpPr>
        <p:cxnSp>
          <p:nvCxnSpPr>
            <p:cNvPr id="95" name="Google Shape;95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6" name="Google Shape;96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7" name="Google Shape;97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{050B1FC1-0C7E-4B2C-9FBD-2E29CD56B6E8}</a:tableStyleId>
              </a:tblPr>
              <a:tblGrid>
                <a:gridCol w="1546950"/>
                <a:gridCol w="1413875"/>
                <a:gridCol w="1503125"/>
                <a:gridCol w="1350275"/>
                <a:gridCol w="3067850"/>
              </a:tblGrid>
              <a:tr h="10448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median: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3.7, 3.2, 3.1, 4.1, 3.8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⨉      =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 and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03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Use Pythagoras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’ Theorem to work out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16.1 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hat was the least popular pet owned by class 7A?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Fish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5300" y="2406863"/>
            <a:ext cx="3429000" cy="233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650" y="2825938"/>
            <a:ext cx="2990850" cy="1666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" name="Google Shape;106;p19"/>
          <p:cNvGrpSpPr/>
          <p:nvPr/>
        </p:nvGrpSpPr>
        <p:grpSpPr>
          <a:xfrm>
            <a:off x="3655639" y="1288575"/>
            <a:ext cx="159954" cy="481300"/>
            <a:chOff x="4963775" y="5368550"/>
            <a:chExt cx="294900" cy="481300"/>
          </a:xfrm>
        </p:grpSpPr>
        <p:cxnSp>
          <p:nvCxnSpPr>
            <p:cNvPr id="107" name="Google Shape;107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8" name="Google Shape;108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9" name="Google Shape;109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0" name="Google Shape;110;p19"/>
          <p:cNvGrpSpPr/>
          <p:nvPr/>
        </p:nvGrpSpPr>
        <p:grpSpPr>
          <a:xfrm>
            <a:off x="4118739" y="1288575"/>
            <a:ext cx="159954" cy="481300"/>
            <a:chOff x="4963775" y="5368550"/>
            <a:chExt cx="294900" cy="481300"/>
          </a:xfrm>
        </p:grpSpPr>
        <p:cxnSp>
          <p:nvCxnSpPr>
            <p:cNvPr id="111" name="Google Shape;11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2" name="Google Shape;112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3" name="Google Shape;113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4" name="Google Shape;114;p19"/>
          <p:cNvGrpSpPr/>
          <p:nvPr/>
        </p:nvGrpSpPr>
        <p:grpSpPr>
          <a:xfrm>
            <a:off x="4581853" y="1288575"/>
            <a:ext cx="235655" cy="481300"/>
            <a:chOff x="4963775" y="5368550"/>
            <a:chExt cx="294900" cy="481300"/>
          </a:xfrm>
        </p:grpSpPr>
        <p:cxnSp>
          <p:nvCxnSpPr>
            <p:cNvPr id="115" name="Google Shape;115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6" name="Google Shape;116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28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7" name="Google Shape;117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Google Shape;12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{050B1FC1-0C7E-4B2C-9FBD-2E29CD56B6E8}</a:tableStyleId>
              </a:tblPr>
              <a:tblGrid>
                <a:gridCol w="1546950"/>
                <a:gridCol w="1413875"/>
                <a:gridCol w="15031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mode: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57, 83, 62, 83, 67, 82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8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Use Pythagoras’ Theorem to work out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more liked red than black?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3" name="Google Shape;12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4" name="Google Shape;12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750" y="2846800"/>
            <a:ext cx="3105150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6325" y="2331813"/>
            <a:ext cx="3429000" cy="2333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6" name="Google Shape;126;p20"/>
          <p:cNvGrpSpPr/>
          <p:nvPr/>
        </p:nvGrpSpPr>
        <p:grpSpPr>
          <a:xfrm>
            <a:off x="3655639" y="1288575"/>
            <a:ext cx="159954" cy="481300"/>
            <a:chOff x="4963775" y="5368550"/>
            <a:chExt cx="294900" cy="481300"/>
          </a:xfrm>
        </p:grpSpPr>
        <p:cxnSp>
          <p:nvCxnSpPr>
            <p:cNvPr id="127" name="Google Shape;127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8" name="Google Shape;128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9" name="Google Shape;129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0" name="Google Shape;130;p20"/>
          <p:cNvGrpSpPr/>
          <p:nvPr/>
        </p:nvGrpSpPr>
        <p:grpSpPr>
          <a:xfrm>
            <a:off x="4118739" y="1288575"/>
            <a:ext cx="159954" cy="481300"/>
            <a:chOff x="4963775" y="5368550"/>
            <a:chExt cx="294900" cy="481300"/>
          </a:xfrm>
        </p:grpSpPr>
        <p:cxnSp>
          <p:nvCxnSpPr>
            <p:cNvPr id="131" name="Google Shape;131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2" name="Google Shape;132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3" name="Google Shape;133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cxnSp>
        <p:nvCxnSpPr>
          <p:cNvPr id="134" name="Google Shape;134;p20"/>
          <p:cNvCxnSpPr/>
          <p:nvPr/>
        </p:nvCxnSpPr>
        <p:spPr>
          <a:xfrm>
            <a:off x="3918350" y="1528775"/>
            <a:ext cx="93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" name="Google Shape;139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{050B1FC1-0C7E-4B2C-9FBD-2E29CD56B6E8}</a:tableStyleId>
              </a:tblPr>
              <a:tblGrid>
                <a:gridCol w="1546950"/>
                <a:gridCol w="1413875"/>
                <a:gridCol w="15031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mode: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57, 83, 62, 83, 67, 82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8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Use Pythagoras’ Theorem to work out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30.9 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more liked red than black?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0" name="Google Shape;14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1" name="Google Shape;14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750" y="2846800"/>
            <a:ext cx="3105150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6325" y="2331813"/>
            <a:ext cx="3429000" cy="2333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3" name="Google Shape;143;p21"/>
          <p:cNvGrpSpPr/>
          <p:nvPr/>
        </p:nvGrpSpPr>
        <p:grpSpPr>
          <a:xfrm>
            <a:off x="3655639" y="1288575"/>
            <a:ext cx="159954" cy="481300"/>
            <a:chOff x="4963775" y="5368550"/>
            <a:chExt cx="294900" cy="481300"/>
          </a:xfrm>
        </p:grpSpPr>
        <p:cxnSp>
          <p:nvCxnSpPr>
            <p:cNvPr id="144" name="Google Shape;144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5" name="Google Shape;145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6" name="Google Shape;146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7" name="Google Shape;147;p21"/>
          <p:cNvGrpSpPr/>
          <p:nvPr/>
        </p:nvGrpSpPr>
        <p:grpSpPr>
          <a:xfrm>
            <a:off x="4118739" y="1288575"/>
            <a:ext cx="159954" cy="481300"/>
            <a:chOff x="4963775" y="5368550"/>
            <a:chExt cx="294900" cy="481300"/>
          </a:xfrm>
        </p:grpSpPr>
        <p:cxnSp>
          <p:nvCxnSpPr>
            <p:cNvPr id="148" name="Google Shape;148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9" name="Google Shape;149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0" name="Google Shape;150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cxnSp>
        <p:nvCxnSpPr>
          <p:cNvPr id="151" name="Google Shape;151;p21"/>
          <p:cNvCxnSpPr/>
          <p:nvPr/>
        </p:nvCxnSpPr>
        <p:spPr>
          <a:xfrm>
            <a:off x="3918350" y="1528775"/>
            <a:ext cx="93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52" name="Google Shape;152;p21"/>
          <p:cNvGrpSpPr/>
          <p:nvPr/>
        </p:nvGrpSpPr>
        <p:grpSpPr>
          <a:xfrm>
            <a:off x="4522853" y="1288575"/>
            <a:ext cx="235655" cy="481300"/>
            <a:chOff x="4963775" y="5368550"/>
            <a:chExt cx="294900" cy="481300"/>
          </a:xfrm>
        </p:grpSpPr>
        <p:cxnSp>
          <p:nvCxnSpPr>
            <p:cNvPr id="153" name="Google Shape;15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4" name="Google Shape;15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5" name="Google Shape;15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" name="Google Shape;160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{050B1FC1-0C7E-4B2C-9FBD-2E29CD56B6E8}</a:tableStyleId>
              </a:tblPr>
              <a:tblGrid>
                <a:gridCol w="1546950"/>
                <a:gridCol w="1413900"/>
                <a:gridCol w="1503100"/>
                <a:gridCol w="1350275"/>
                <a:gridCol w="3067850"/>
              </a:tblGrid>
              <a:tr h="10589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range: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14.3, 9.9, 11.8, 12.4, 10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- 4)(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12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Use Pythagoras’ Theorem to work out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cars were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 the car park?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1" name="Google Shape;161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2" name="Google Shape;16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375" y="2819975"/>
            <a:ext cx="2705100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2"/>
          <p:cNvPicPr preferRelativeResize="0"/>
          <p:nvPr/>
        </p:nvPicPr>
        <p:blipFill rotWithShape="1">
          <a:blip r:embed="rId4">
            <a:alphaModFix/>
          </a:blip>
          <a:srcRect b="0" l="0" r="0" t="7415"/>
          <a:stretch/>
        </p:blipFill>
        <p:spPr>
          <a:xfrm>
            <a:off x="4855950" y="2526424"/>
            <a:ext cx="3429000" cy="2160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4" name="Google Shape;164;p22"/>
          <p:cNvGrpSpPr/>
          <p:nvPr/>
        </p:nvGrpSpPr>
        <p:grpSpPr>
          <a:xfrm>
            <a:off x="3383028" y="1300475"/>
            <a:ext cx="235655" cy="481300"/>
            <a:chOff x="4963775" y="5368550"/>
            <a:chExt cx="294900" cy="481300"/>
          </a:xfrm>
        </p:grpSpPr>
        <p:cxnSp>
          <p:nvCxnSpPr>
            <p:cNvPr id="165" name="Google Shape;165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6" name="Google Shape;166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7" name="Google Shape;167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8" name="Google Shape;168;p22"/>
          <p:cNvGrpSpPr/>
          <p:nvPr/>
        </p:nvGrpSpPr>
        <p:grpSpPr>
          <a:xfrm>
            <a:off x="3893441" y="1300475"/>
            <a:ext cx="235655" cy="481300"/>
            <a:chOff x="4963775" y="5368550"/>
            <a:chExt cx="294900" cy="481300"/>
          </a:xfrm>
        </p:grpSpPr>
        <p:cxnSp>
          <p:nvCxnSpPr>
            <p:cNvPr id="169" name="Google Shape;169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0" name="Google Shape;170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1" name="Google Shape;171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72" name="Google Shape;172;p22"/>
          <p:cNvSpPr txBox="1"/>
          <p:nvPr/>
        </p:nvSpPr>
        <p:spPr>
          <a:xfrm>
            <a:off x="3586238" y="132557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✕</a:t>
            </a:r>
            <a:endParaRPr sz="160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3" name="Google Shape;173;p22"/>
          <p:cNvSpPr txBox="1"/>
          <p:nvPr/>
        </p:nvSpPr>
        <p:spPr>
          <a:xfrm>
            <a:off x="4119000" y="124280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230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4" name="Google Shape;174;p22"/>
          <p:cNvSpPr txBox="1"/>
          <p:nvPr/>
        </p:nvSpPr>
        <p:spPr>
          <a:xfrm>
            <a:off x="3178916" y="1408325"/>
            <a:ext cx="2358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5259325" y="2236275"/>
            <a:ext cx="2822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Nunito Sans ExtraBold"/>
                <a:ea typeface="Nunito Sans ExtraBold"/>
                <a:cs typeface="Nunito Sans ExtraBold"/>
                <a:sym typeface="Nunito Sans ExtraBold"/>
              </a:rPr>
              <a:t>Bar chart to show types of car in a car park</a:t>
            </a:r>
            <a:endParaRPr sz="1000">
              <a:latin typeface="Nunito Sans ExtraBold"/>
              <a:ea typeface="Nunito Sans ExtraBold"/>
              <a:cs typeface="Nunito Sans ExtraBold"/>
              <a:sym typeface="Nunito Sans ExtraBo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0" name="Google Shape;180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{050B1FC1-0C7E-4B2C-9FBD-2E29CD56B6E8}</a:tableStyleId>
              </a:tblPr>
              <a:tblGrid>
                <a:gridCol w="1546950"/>
                <a:gridCol w="1413875"/>
                <a:gridCol w="1503125"/>
                <a:gridCol w="1350275"/>
                <a:gridCol w="3067850"/>
              </a:tblGrid>
              <a:tr h="10507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range: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14.3, 9.9, 11.8, 12.4, 10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+ 7)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12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Use Pythagoras’ Theorem to work out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8.5 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cars were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 the car park?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1" name="Google Shape;181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2" name="Google Shape;18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375" y="2819975"/>
            <a:ext cx="2705100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3"/>
          <p:cNvPicPr preferRelativeResize="0"/>
          <p:nvPr/>
        </p:nvPicPr>
        <p:blipFill rotWithShape="1">
          <a:blip r:embed="rId4">
            <a:alphaModFix/>
          </a:blip>
          <a:srcRect b="0" l="0" r="0" t="7415"/>
          <a:stretch/>
        </p:blipFill>
        <p:spPr>
          <a:xfrm>
            <a:off x="4855950" y="2526424"/>
            <a:ext cx="3429000" cy="2160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4" name="Google Shape;184;p23"/>
          <p:cNvGrpSpPr/>
          <p:nvPr/>
        </p:nvGrpSpPr>
        <p:grpSpPr>
          <a:xfrm>
            <a:off x="4485991" y="1300475"/>
            <a:ext cx="235655" cy="481300"/>
            <a:chOff x="4963775" y="5368550"/>
            <a:chExt cx="294900" cy="481300"/>
          </a:xfrm>
        </p:grpSpPr>
        <p:cxnSp>
          <p:nvCxnSpPr>
            <p:cNvPr id="185" name="Google Shape;185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6" name="Google Shape;186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7" name="Google Shape;187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28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8" name="Google Shape;188;p23"/>
          <p:cNvGrpSpPr/>
          <p:nvPr/>
        </p:nvGrpSpPr>
        <p:grpSpPr>
          <a:xfrm>
            <a:off x="5078547" y="1275375"/>
            <a:ext cx="378874" cy="481300"/>
            <a:chOff x="6712072" y="2961475"/>
            <a:chExt cx="378874" cy="481300"/>
          </a:xfrm>
        </p:grpSpPr>
        <p:grpSp>
          <p:nvGrpSpPr>
            <p:cNvPr id="189" name="Google Shape;189;p23"/>
            <p:cNvGrpSpPr/>
            <p:nvPr/>
          </p:nvGrpSpPr>
          <p:grpSpPr>
            <a:xfrm>
              <a:off x="6855291" y="2961475"/>
              <a:ext cx="235655" cy="481300"/>
              <a:chOff x="4963775" y="5368550"/>
              <a:chExt cx="294900" cy="481300"/>
            </a:xfrm>
          </p:grpSpPr>
          <p:cxnSp>
            <p:nvCxnSpPr>
              <p:cNvPr id="190" name="Google Shape;190;p23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BC89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91" name="Google Shape;191;p23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15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92" name="Google Shape;192;p23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13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93" name="Google Shape;193;p23"/>
            <p:cNvSpPr txBox="1"/>
            <p:nvPr/>
          </p:nvSpPr>
          <p:spPr>
            <a:xfrm>
              <a:off x="6712072" y="3094425"/>
              <a:ext cx="143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4" name="Google Shape;194;p23"/>
          <p:cNvGrpSpPr/>
          <p:nvPr/>
        </p:nvGrpSpPr>
        <p:grpSpPr>
          <a:xfrm>
            <a:off x="3383028" y="1300475"/>
            <a:ext cx="235655" cy="481300"/>
            <a:chOff x="4963775" y="5368550"/>
            <a:chExt cx="294900" cy="481300"/>
          </a:xfrm>
        </p:grpSpPr>
        <p:cxnSp>
          <p:nvCxnSpPr>
            <p:cNvPr id="195" name="Google Shape;195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6" name="Google Shape;196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7" name="Google Shape;197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8" name="Google Shape;198;p23"/>
          <p:cNvGrpSpPr/>
          <p:nvPr/>
        </p:nvGrpSpPr>
        <p:grpSpPr>
          <a:xfrm>
            <a:off x="3893441" y="1300475"/>
            <a:ext cx="235655" cy="481300"/>
            <a:chOff x="4963775" y="5368550"/>
            <a:chExt cx="294900" cy="481300"/>
          </a:xfrm>
        </p:grpSpPr>
        <p:cxnSp>
          <p:nvCxnSpPr>
            <p:cNvPr id="199" name="Google Shape;199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0" name="Google Shape;200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1" name="Google Shape;201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02" name="Google Shape;202;p23"/>
          <p:cNvSpPr txBox="1"/>
          <p:nvPr/>
        </p:nvSpPr>
        <p:spPr>
          <a:xfrm>
            <a:off x="3586238" y="1325575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✕</a:t>
            </a:r>
            <a:endParaRPr sz="160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3" name="Google Shape;203;p23"/>
          <p:cNvSpPr txBox="1"/>
          <p:nvPr/>
        </p:nvSpPr>
        <p:spPr>
          <a:xfrm>
            <a:off x="4119000" y="124280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230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4" name="Google Shape;204;p23"/>
          <p:cNvSpPr txBox="1"/>
          <p:nvPr/>
        </p:nvSpPr>
        <p:spPr>
          <a:xfrm>
            <a:off x="3178916" y="1408325"/>
            <a:ext cx="2358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5" name="Google Shape;205;p23"/>
          <p:cNvSpPr txBox="1"/>
          <p:nvPr/>
        </p:nvSpPr>
        <p:spPr>
          <a:xfrm>
            <a:off x="5259325" y="2236275"/>
            <a:ext cx="2822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Nunito Sans ExtraBold"/>
                <a:ea typeface="Nunito Sans ExtraBold"/>
                <a:cs typeface="Nunito Sans ExtraBold"/>
                <a:sym typeface="Nunito Sans ExtraBold"/>
              </a:rPr>
              <a:t>Bar chart to show types of car in a car park</a:t>
            </a:r>
            <a:endParaRPr sz="1000">
              <a:latin typeface="Nunito Sans ExtraBold"/>
              <a:ea typeface="Nunito Sans ExtraBold"/>
              <a:cs typeface="Nunito Sans ExtraBold"/>
              <a:sym typeface="Nunito Sans Extra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